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2" d="100"/>
          <a:sy n="162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35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D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777240"/>
            <a:ext cx="8138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and the Future of Academic Knowledge Production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777240" y="2212848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Organizational Form Makes the Difference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77240" y="4462272"/>
            <a:ext cx="8138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8A9D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Robert G. Eccles  ·  Oxford Saïd Business School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Grounding Cases — Testing the Theory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4224528" cy="38404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38328" y="114300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 "Can Machines Have Ideas?" Series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38328" y="1572768"/>
            <a:ext cx="400507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Seven-piece Substack series. Two AI systems independently produced the same conceptual reframing with no human in the interpretive loop — the clearest instance of loop-level ideation in the corpus.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90872" y="1143000"/>
            <a:ext cx="4224528" cy="384048"/>
          </a:xfrm>
          <a:prstGeom prst="rect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14300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 Anti-ESG Ecosystem Book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00600" y="1572768"/>
            <a:ext cx="400507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domain expertise. The gap between "accurate" and "right" is where tacit knowledge lives — and where the human anchor does its most consequential work. Two production failures caught only by the human.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3063240"/>
            <a:ext cx="4224528" cy="384048"/>
          </a:xfrm>
          <a:prstGeom prst="rect">
            <a:avLst/>
          </a:prstGeom>
          <a:solidFill>
            <a:srgbClr val="4A7C9C"/>
          </a:solidFill>
          <a:ln w="12700">
            <a:solidFill>
              <a:srgbClr val="4A7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8328" y="306324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3.  Operation Epic Fury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8328" y="3493008"/>
            <a:ext cx="400507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Military strategy — no prior domain expertise. External domain injection at a critical juncture. Blind evaluation: ranked first among 15 expert-authored pieces on the same subject.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690872" y="3063240"/>
            <a:ext cx="4224528" cy="384048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00600" y="3063240"/>
            <a:ext cx="40050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4.  Pure Mathematics Experiment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00600" y="3493008"/>
            <a:ext cx="400507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mathematical expertise reactivated under loop pressure. Five AI systems independently converged on the same structural weakness — the signature of structural necessity, not coincidence.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Implications for Peer Review and Publication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868680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contribution standard was calibrated to labor cost — a production function that no longer exists. A week-long effort that genuinely advances the field is a contribution; a year-long effort that is sophisticated recombination is not.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 prohibition on AI tools creates a growing asymmetry: the evaluation apparatus becomes less capable relative to the production apparatus over time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policy question is not whether AI can be used in review, but how to design AI-assisted review that preserves the epistemic functions human reviewers actually perform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current journal policies do not address — the contribution question, the evaluation question, the warrant question — are the foundational ones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Implications for Tenure and Institutional Design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8686800" cy="3520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Tenure decisions are 30-year commitments calibrated to a production function that no longer exists — the standards embedded in departmental culture have not caught up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surface productivity indicators lose discriminating power — volume, citations, journal tier — expert judgment about whether a body of work represents genuine advance becomes more, not less, important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HIT's structural advantage is domain-crossing synthesis: exactly where discipline-organized evaluation pipelines are structurally weakest — a mismatch that will intensify as AI capability grows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Teaching: the case for protected time is preserved — what changes is what "time to think" now means when the labor of drafting can be compressed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4645152"/>
            <a:ext cx="8686800" cy="41148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Journals, tenure systems, and teaching loads were co-designed around shared assumptions. They cannot be reformed independently without creating new misalignments.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Open Questions — and Why They Matter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502920" cy="1078992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1143000"/>
            <a:ext cx="502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123444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Recognizer Problem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68680" y="161848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the loop produce knowledge that genuinely exceeds the recognizer's prior framework? This is the most important unresolved empirical question — and it requires comparative studies across recognizers with different expertise and cognitive profiles.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2377440"/>
            <a:ext cx="502920" cy="1078992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8600" y="2377440"/>
            <a:ext cx="502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868680" y="246888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Tacit Knowledge Problem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68680" y="285292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anchor's value cannot be fully specified, transmitted, or verified. How are future orchestrators to develop it? How are evaluators to assess whether it was actually operative in a given production process?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28600" y="3611880"/>
            <a:ext cx="502920" cy="1078992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611880"/>
            <a:ext cx="5029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68680" y="3703320"/>
            <a:ext cx="8046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Institutional Mismatch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68680" y="4087368"/>
            <a:ext cx="80467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HITs produce their most distinctive outputs — domain-crossing synthesis — exactly where evaluation pipelines are structurally weakest. This gap predates AI and will intensify before it resolves.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E2D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292608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This Paper Claims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77240" y="987552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Claim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834640" y="987552"/>
            <a:ext cx="0" cy="1078992"/>
          </a:xfrm>
          <a:prstGeom prst="line">
            <a:avLst/>
          </a:prstGeom>
          <a:noFill/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999232" y="1078992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organizational form — not AI capability — determines whether human-machine collaboration produces genuinely warranted knowledge. The Hybrid Intelligent Team creates conditions that simpler configurations cannot.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194560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Changes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834640" y="2194560"/>
            <a:ext cx="0" cy="1078992"/>
          </a:xfrm>
          <a:prstGeom prst="line">
            <a:avLst/>
          </a:prstGeom>
          <a:noFill/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999232" y="2286000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human's productive work shifts from drafting to recognition. The recognition function — expert judgment about genuine advance — becomes more important, not less, as AI capability grows.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3401568"/>
            <a:ext cx="1874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 Claimed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834640" y="3401568"/>
            <a:ext cx="0" cy="1078992"/>
          </a:xfrm>
          <a:prstGeom prst="line">
            <a:avLst/>
          </a:prstGeom>
          <a:noFill/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999232" y="3493008"/>
            <a:ext cx="591616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HITs automatically produce knowledge. That the organizational form is sufficient without genuine human engagement. That the open questions are solved — they are made precise.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466344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7A8E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paper was produced under the conditions it describes. The production process is the first place to look if the theory is wrong.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Problem Every Researcher Now Faces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8686800" cy="3703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tools are now widely used to assist research — drafting, synthesis, literature review — across every discipline and institution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Journals have responded with disclosure requirements and author guidelines. Disclosure is necessary. It is not sufficient.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volume problem is real: a senior editor at a leading management journal may receive over 350 submissions per year — AI-assisted at scale, while reviewers work under guidelines prohibiting the same tools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question that has not been asked: under what conditions is AI-assisted work legitimate scholarship — not just well-presented text?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Existing Responses Address the Wrong Problem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6032" y="11430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Current Policies Address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56032" y="1554480"/>
            <a:ext cx="42062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cannot be listed as an author (COPE, ICMJE)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Disclosure of AI use is required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Reviewers may not upload manuscripts to AI tools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56032" y="406908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address: provenance, credit, confidentiality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143000"/>
            <a:ext cx="0" cy="306324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64608" y="1143000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They Do Not Address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64608" y="1554480"/>
            <a:ext cx="4069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 the AI-assisted knowledge claims are actually warranted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organizational conditions make AI-assisted work legitimate scholarship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counts as a genuine contribution when labor cost is no longer the binding constraint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28600" y="4526280"/>
            <a:ext cx="8686800" cy="502920"/>
          </a:xfrm>
          <a:prstGeom prst="rect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45262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not gaps in the policies — they are questions the policies were not designed to answer. This paper develops a framework for answering them.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Makes a Knowledge Claim Genuine?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15568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07D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conditions that scholarship has always — implicitly — required: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56032" y="1627632"/>
            <a:ext cx="457200" cy="457200"/>
          </a:xfrm>
          <a:prstGeom prst="ellipse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56032" y="1627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41248" y="1609344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Traceable Justification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337560" y="1609344"/>
            <a:ext cx="5577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are good reasons for the claim, and those reasons can be followed and interrogated by others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841248" y="2194560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6032" y="2432304"/>
            <a:ext cx="457200" cy="457200"/>
          </a:xfrm>
          <a:prstGeom prst="ellipse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56032" y="24323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41248" y="2414016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Process-Grounded Reliability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2414016"/>
            <a:ext cx="5577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claim was produced by a process that tends to produce true beliefs under similar conditions — not a lucky hit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41248" y="2999232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56032" y="3236976"/>
            <a:ext cx="457200" cy="457200"/>
          </a:xfrm>
          <a:prstGeom prst="ellipse">
            <a:avLst/>
          </a:prstGeom>
          <a:solidFill>
            <a:srgbClr val="4A7C9C"/>
          </a:solidFill>
          <a:ln w="12700">
            <a:solidFill>
              <a:srgbClr val="4A7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6032" y="32369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41248" y="321868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7C9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Reproducibility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337560" y="3218688"/>
            <a:ext cx="5577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conditions that generated the claim can be reconstructed and examined — without this, claims are harder to build 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41248" y="3803904"/>
            <a:ext cx="8074152" cy="0"/>
          </a:xfrm>
          <a:prstGeom prst="line">
            <a:avLst/>
          </a:prstGeom>
          <a:noFill/>
          <a:ln w="6350">
            <a:solidFill>
              <a:srgbClr val="EEEE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56032" y="4041648"/>
            <a:ext cx="457200" cy="457200"/>
          </a:xfrm>
          <a:prstGeom prst="ellipse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56032" y="4041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841248" y="4023360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07D8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Uptake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337560" y="4023360"/>
            <a:ext cx="5577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scholarly community takes the claim up, builds on it, and challenges it — this confers warranted status; the production process alone cannot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Risk: Sophisticated Text Is Not the Same as Knowledge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868680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can produce outputs that are fluent, coherent, well-structured, well-cited, and internally consistent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outputs can satisfy all of peer review's current evaluation criteria — and still lack the properties that make them warranted knowledge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is not wrong AI output. It is correct-seeming output produced by a process that does not ground the claim in the ways genuine knowledge requires.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3657600"/>
            <a:ext cx="8686800" cy="1371600"/>
          </a:xfrm>
          <a:prstGeom prst="rect">
            <a:avLst/>
          </a:prstGeom>
          <a:solidFill>
            <a:srgbClr val="FCEEED"/>
          </a:solidFill>
          <a:ln w="12700">
            <a:solidFill>
              <a:srgbClr val="FCEE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28600" y="3657600"/>
            <a:ext cx="64008" cy="13716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3730752"/>
            <a:ext cx="8366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Epistemia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11480" y="4114800"/>
            <a:ext cx="8366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Linguistic plausibility substituting for epistemic evaluation — the feeling of knowing without the labor of judgment. A system subject to Epistemia produces confident, well-structured, internally coherent claims that lack traceable justification, process-grounded reliability, and the properties genuine knowledge requires.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D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77240" y="685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C8D4E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Right Question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77240" y="1371600"/>
            <a:ext cx="813816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200" i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Under what organizational conditions does human-machine collaboration produce genuinely warranted knowledge claims — as distinct from outputs that are fluent, coherent, and indistinguishable from knowledge by current gatekeeping mechanisms?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77240" y="3246120"/>
            <a:ext cx="8138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C8D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not a technology question. It is an organizational and epistemological question — and it has not been the literature's question. This paper develops a framework for answering it.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Hybrid Intelligent Team — What It Is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28600" y="1143000"/>
            <a:ext cx="86868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configuration of human and AI agents, each assigned a specific role in the knowledge production process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solo human using an AI assistant. A designed structure in which the roles, the memory architectures, and the human's position are all consequential for epistemic quality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organizational form — not the capability of any individual AI — is what determines whether the collaboration can produce warranted knowledge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228600" y="3730752"/>
            <a:ext cx="2788920" cy="38404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373075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Principal Collaborating Agent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4160520"/>
            <a:ext cx="2606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analytical writer, directed by the human orchestrator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172968" y="3730752"/>
            <a:ext cx="2788920" cy="38404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64408" y="373075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Adversarial Challenger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64408" y="4160520"/>
            <a:ext cx="2606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Structurally independent critic — insulated from the generative function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17336" y="3730752"/>
            <a:ext cx="2788920" cy="384048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08776" y="3730752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Verification Agent &amp; Independent Reader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208776" y="4160520"/>
            <a:ext cx="26060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 claims; encounters the output without prior context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Interdependent Conditions for Epistemically Legitimate Collaboration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28600" y="1143000"/>
            <a:ext cx="8686800" cy="804672"/>
          </a:xfrm>
          <a:prstGeom prst="rect">
            <a:avLst/>
          </a:prstGeom>
          <a:solidFill>
            <a:srgbClr val="F5F7FA"/>
          </a:solidFill>
          <a:ln w="12700">
            <a:solidFill>
              <a:srgbClr val="F5F7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1143000"/>
            <a:ext cx="64008" cy="804672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384048" y="1307592"/>
            <a:ext cx="457200" cy="457200"/>
          </a:xfrm>
          <a:prstGeom prst="ellipse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84048" y="13075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78408" y="12161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Differentiated Roles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291840" y="1188720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 AI systems assigned distinct functions. Structural insulation between generative and critical roles creates the independence conditions that warrant requires — self-critique cannot replicate this.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28600" y="2057400"/>
            <a:ext cx="86868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28600" y="2057400"/>
            <a:ext cx="64008" cy="804672"/>
          </a:xfrm>
          <a:prstGeom prst="rect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84048" y="2221992"/>
            <a:ext cx="457200" cy="457200"/>
          </a:xfrm>
          <a:prstGeom prst="ellipse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84048" y="2221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78408" y="21305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Asymmetric Memory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291840" y="2103120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agents retain history across sessions; others begin fresh. Each architecture contributes a different epistemic relationship to the material. Together they are complementary, not redundant.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28600" y="2971800"/>
            <a:ext cx="8686800" cy="804672"/>
          </a:xfrm>
          <a:prstGeom prst="rect">
            <a:avLst/>
          </a:prstGeom>
          <a:solidFill>
            <a:srgbClr val="F5F7FA"/>
          </a:solidFill>
          <a:ln w="12700">
            <a:solidFill>
              <a:srgbClr val="F5F7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28600" y="2971800"/>
            <a:ext cx="64008" cy="804672"/>
          </a:xfrm>
          <a:prstGeom prst="rect">
            <a:avLst/>
          </a:prstGeom>
          <a:solidFill>
            <a:srgbClr val="4A7C9C"/>
          </a:solidFill>
          <a:ln w="12700">
            <a:solidFill>
              <a:srgbClr val="4A7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84048" y="3136392"/>
            <a:ext cx="457200" cy="457200"/>
          </a:xfrm>
          <a:prstGeom prst="ellipse">
            <a:avLst/>
          </a:prstGeom>
          <a:solidFill>
            <a:srgbClr val="4A7C9C"/>
          </a:solidFill>
          <a:ln w="12700">
            <a:solidFill>
              <a:srgbClr val="4A7C9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84048" y="31363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978408" y="30449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A7C9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Human Coherence Anchor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291840" y="3017520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maintains the project's direction, judges which outputs represent genuine advance, and performs the recognition function that distinguishes warranted knowledge from sophisticated text. Not replaceable.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28600" y="3886200"/>
            <a:ext cx="868680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28600" y="3886200"/>
            <a:ext cx="64008" cy="804672"/>
          </a:xfrm>
          <a:prstGeom prst="rect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384048" y="4050792"/>
            <a:ext cx="457200" cy="457200"/>
          </a:xfrm>
          <a:prstGeom prst="ellipse">
            <a:avLst/>
          </a:prstGeom>
          <a:solidFill>
            <a:srgbClr val="607D8B"/>
          </a:solidFill>
          <a:ln w="12700">
            <a:solidFill>
              <a:srgbClr val="607D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84048" y="4050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978408" y="395935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607D8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Loop-Level Ideation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291840" y="3931920"/>
            <a:ext cx="54406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emerge from the iterative cycle connecting human and machine — belonging to neither alone. The relevant unit of analysis is the loop, not any individual contributor.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90011"/>
          </a:solidFill>
          <a:ln w="12700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28600" y="256032"/>
            <a:ext cx="86868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the Human Remains Essential — and What Changes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228600" y="1051560"/>
            <a:ext cx="8686800" cy="0"/>
          </a:xfrm>
          <a:prstGeom prst="line">
            <a:avLst/>
          </a:prstGeom>
          <a:noFill/>
          <a:ln w="9525">
            <a:solidFill>
              <a:srgbClr val="9900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256032" y="11430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D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AI Can Do in This Framework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56032" y="1554480"/>
            <a:ext cx="42062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Generate, synthesize, and expand on ideas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 and adversarially pressure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factual claims and literature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as an independent first reader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663440" y="1143000"/>
            <a:ext cx="0" cy="2788920"/>
          </a:xfrm>
          <a:prstGeom prst="line">
            <a:avLst/>
          </a:prstGeom>
          <a:noFill/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64608" y="1143000"/>
            <a:ext cx="4069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9001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Only the Human Can Do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864608" y="1554480"/>
            <a:ext cx="40690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behind a claim — be accountable for it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Recognize genuine advance vs. sophisticated recombination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the project's direction over time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A20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Confer warranted status by positioning outputs for community evaluation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28600" y="4526280"/>
            <a:ext cx="8686800" cy="502920"/>
          </a:xfrm>
          <a:prstGeom prst="rect">
            <a:avLst/>
          </a:prstGeom>
          <a:solidFill>
            <a:srgbClr val="1E2D50"/>
          </a:solidFill>
          <a:ln w="12700">
            <a:solidFill>
              <a:srgbClr val="1E2D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65760" y="45262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changes: the human's work shifts from drafting to recognition, evaluation, and epistemic direction. The recognition function becomes more, not less, important as AI capability grows.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1593</Words>
  <Application>Microsoft Macintosh PowerPoint</Application>
  <PresentationFormat>On-screen Show (16:9)</PresentationFormat>
  <Paragraphs>129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and the Future of Academic Knowledge Production</dc:title>
  <dc:subject>PptxGenJS Presentation</dc:subject>
  <dc:creator>Robert G. Eccles</dc:creator>
  <cp:lastModifiedBy>Robert Eccles</cp:lastModifiedBy>
  <cp:revision>1</cp:revision>
  <dcterms:created xsi:type="dcterms:W3CDTF">2026-05-17T14:49:45Z</dcterms:created>
  <dcterms:modified xsi:type="dcterms:W3CDTF">2026-05-17T14:51:52Z</dcterms:modified>
</cp:coreProperties>
</file>