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2" d="100"/>
          <a:sy n="162" d="100"/>
        </p:scale>
        <p:origin x="2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3182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129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77240" y="868680"/>
            <a:ext cx="8138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Epistemic Circuit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777240" y="2011680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D6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Production in Human-Machine Collaborations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77240" y="2633472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D6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Hybrid Intelligent Team as Epistemological Form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777240" y="4462272"/>
            <a:ext cx="8138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A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Robert G. Eccles  ·  Oxford Saïd Business School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21295C"/>
          </a:solidFill>
          <a:ln w="12700">
            <a:solidFill>
              <a:srgbClr val="2129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Condition 3: The Human Coherence Anchor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28600" y="1024128"/>
            <a:ext cx="8686800" cy="0"/>
          </a:xfrm>
          <a:prstGeom prst="line">
            <a:avLst/>
          </a:prstGeom>
          <a:noFill/>
          <a:ln w="9525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10789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irreplaceable components: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28600" y="1444752"/>
            <a:ext cx="530352" cy="868680"/>
          </a:xfrm>
          <a:prstGeom prst="rect">
            <a:avLst/>
          </a:prstGeom>
          <a:solidFill>
            <a:srgbClr val="21295C"/>
          </a:solidFill>
          <a:ln w="12700">
            <a:solidFill>
              <a:srgbClr val="2129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28600" y="1444752"/>
            <a:ext cx="5303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96112" y="1499616"/>
            <a:ext cx="801928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Narrative Continuity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96112" y="1883664"/>
            <a:ext cx="80192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Maintains the project's consistent story against drift — the gravitational center around which loop outputs are organized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28600" y="2468880"/>
            <a:ext cx="530352" cy="868680"/>
          </a:xfrm>
          <a:prstGeom prst="rect">
            <a:avLst/>
          </a:prstGeom>
          <a:solidFill>
            <a:srgbClr val="21295C"/>
          </a:solidFill>
          <a:ln w="12700">
            <a:solidFill>
              <a:srgbClr val="2129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28600" y="2468880"/>
            <a:ext cx="5303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96112" y="2523744"/>
            <a:ext cx="801928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Epistemic Direction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896112" y="2907792"/>
            <a:ext cx="80192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Judges which outputs represent genuine advance vs. sophisticated recombination — requires project history no AI agent fully shares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228600" y="3493008"/>
            <a:ext cx="530352" cy="868680"/>
          </a:xfrm>
          <a:prstGeom prst="rect">
            <a:avLst/>
          </a:prstGeom>
          <a:solidFill>
            <a:srgbClr val="21295C"/>
          </a:solidFill>
          <a:ln w="12700">
            <a:solidFill>
              <a:srgbClr val="2129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28600" y="3493008"/>
            <a:ext cx="5303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III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896112" y="3547872"/>
            <a:ext cx="801928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Recognition Function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96112" y="3931920"/>
            <a:ext cx="80192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Assesses whether loop outputs meet process-level warrant conditions and positions them as candidates for community evaluation — not delegable to any current AI system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228600" y="4645152"/>
            <a:ext cx="8686800" cy="411480"/>
          </a:xfrm>
          <a:prstGeom prst="rect">
            <a:avLst/>
          </a:prstGeom>
          <a:solidFill>
            <a:srgbClr val="21295C"/>
          </a:solidFill>
          <a:ln w="12700">
            <a:solidFill>
              <a:srgbClr val="2129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65760" y="4645152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replaceable by persistent AI memory. Dorothy can flag inconsistencies — but cannot confer warrant. That requires accountability in the full epistemological and institutional sense.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02A896"/>
          </a:solidFill>
          <a:ln w="12700">
            <a:solidFill>
              <a:srgbClr val="02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Condition 4: Loop-Level Ideation — The Unit of Analysis Shifts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28600" y="1024128"/>
            <a:ext cx="8686800" cy="0"/>
          </a:xfrm>
          <a:prstGeom prst="line">
            <a:avLst/>
          </a:prstGeom>
          <a:noFill/>
          <a:ln w="9525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1115568"/>
            <a:ext cx="8686800" cy="297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Ideas as Control Signals: an idea is not a mental object but an intervention that changes the trajectory of inquiry</a:t>
            </a:r>
            <a:endParaRPr lang="en-US" sz="15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genuine control signal narrows a search space, changes what gets tested next, and survives contact with constraint</a:t>
            </a:r>
            <a:endParaRPr lang="en-US" sz="15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Test: did the loop's output move? Did it produce downstream outputs not predictable from any prior state of the project?</a:t>
            </a:r>
            <a:endParaRPr lang="en-US" sz="15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the loop level, asking what the human vs. the machine contributed does not merely become difficult — it becomes the wrong question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28600" y="4224528"/>
            <a:ext cx="8686800" cy="7772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11480" y="4251960"/>
            <a:ext cx="83210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unit of knowledge production is the loop. No decomposition of individual contributions can adequately describe what the loop produces.</a:t>
            </a:r>
            <a:endParaRPr lang="en-US" sz="1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Recognizer Problem — The Theory's Structural Tension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28600" y="1024128"/>
            <a:ext cx="8686800" cy="0"/>
          </a:xfrm>
          <a:prstGeom prst="line">
            <a:avLst/>
          </a:prstGeom>
          <a:noFill/>
          <a:ln w="9525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56032" y="1115568"/>
            <a:ext cx="4160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Tension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56032" y="1508760"/>
            <a:ext cx="4206240" cy="278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loop cannot position outputs for epistemic warrant without human recognition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But: if the loop can only produce knowledge the recognizer can already recognize, it is bounded by the recognizer's prior framework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Pro's "Ghost in the Prompt" inversion: is the AI training the human, not the reverse?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645152" y="1115568"/>
            <a:ext cx="0" cy="3063240"/>
          </a:xfrm>
          <a:prstGeom prst="line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846320" y="1115568"/>
            <a:ext cx="4069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Productive Direction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846320" y="1508760"/>
            <a:ext cx="4069080" cy="278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not a defect to paper over — it is a structural tension the theory holds open as its most important unresolved question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HIT creates conditions where the Recognizer Problem is at its most productive rather than its most constraining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loop's function: move the recognizer — force articulation of tacit knowledge, administer adversarial pressure no one can self-apply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28600" y="4343400"/>
            <a:ext cx="8686800" cy="658368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65760" y="434340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recognizer who has been moved by the loop is a different epistemic agent than one who has not — and the knowledge claims they can position for community evaluation are correspondingly different.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37160"/>
            <a:ext cx="594360" cy="59436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3716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932688" y="164592"/>
            <a:ext cx="798271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"Can Machines Have Ideas?" Series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932688" y="713232"/>
            <a:ext cx="7982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Progressive human withdrawal from the interpretive loop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28600" y="1051560"/>
            <a:ext cx="8686800" cy="0"/>
          </a:xfrm>
          <a:prstGeom prst="line">
            <a:avLst/>
          </a:prstGeom>
          <a:noFill/>
          <a:ln w="9525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28600" y="1143000"/>
            <a:ext cx="86868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Seven-piece Substack series (Heavy Lifting, 2025–26), designed as Narrative AI Ethnography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Piece 5: Claude and Dorothy — no shared prior text — independently converged on the same reframing: "idea as relationship event," rejecting possessive ideation. Not coordinated. The loop operating without human interpretive direction.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Ancient Greek dialogues (Pieces 6–7): Gemini Pro classified Greek as a scholarly object (English annotations throughout); in Piece 7 named artificial intelligence explicitly in her opening response — a philosophically significant departure not present in Piece 6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Surfaces the Recognizer Problem as a structural feature, not a contingent limitation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28600" y="3822192"/>
            <a:ext cx="8686800" cy="1188720"/>
          </a:xfrm>
          <a:prstGeom prst="rect">
            <a:avLst/>
          </a:prstGeom>
          <a:solidFill>
            <a:srgbClr val="EEF4F8"/>
          </a:solidFill>
          <a:ln w="12700">
            <a:solidFill>
              <a:srgbClr val="EEF4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28600" y="3822192"/>
            <a:ext cx="64008" cy="1188720"/>
          </a:xfrm>
          <a:prstGeom prst="rect">
            <a:avLst/>
          </a:prstGeom>
          <a:solidFill>
            <a:srgbClr val="02A896"/>
          </a:solidFill>
          <a:ln w="12700">
            <a:solidFill>
              <a:srgbClr val="02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11480" y="3877056"/>
            <a:ext cx="8321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Finding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11480" y="4206240"/>
            <a:ext cx="8321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architecturally distinct systems — different memory, different prompt histories — arrived at the same conceptual reframing. The clearest instance of loop-level ideation without human interpretive direction in the corpus.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37160"/>
            <a:ext cx="594360" cy="59436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3716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932688" y="164592"/>
            <a:ext cx="798271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Anti-ESG Ecosystem Book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932688" y="713232"/>
            <a:ext cx="7982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domain expertise and the coherence anchoring function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28600" y="1051560"/>
            <a:ext cx="8686800" cy="0"/>
          </a:xfrm>
          <a:prstGeom prst="line">
            <a:avLst/>
          </a:prstGeom>
          <a:noFill/>
          <a:ln w="9525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28600" y="1143000"/>
            <a:ext cx="86868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Produced in Q1 2026 under conditions of decades of accumulated tacit knowledge about ESG, corporate governance, and the anti-ESG movement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rigorously documented production process in the empirical corpus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Finding: coherence anchoring intensity requires recalibrating HIT efficiency — relevant comparison is total cycle time vs. counterfactual, not evaluation-to-generation ratio within sessions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documented production failures: machine claims locally coherent but missing what a domain expert recognizes as absent — both caught by the human orchestrator in subsequent passes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28600" y="3822192"/>
            <a:ext cx="8686800" cy="1188720"/>
          </a:xfrm>
          <a:prstGeom prst="rect">
            <a:avLst/>
          </a:prstGeom>
          <a:solidFill>
            <a:srgbClr val="EEF4F8"/>
          </a:solidFill>
          <a:ln w="12700">
            <a:solidFill>
              <a:srgbClr val="EEF4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28600" y="3822192"/>
            <a:ext cx="64008" cy="1188720"/>
          </a:xfrm>
          <a:prstGeom prst="rect">
            <a:avLst/>
          </a:prstGeom>
          <a:solidFill>
            <a:srgbClr val="02A896"/>
          </a:solidFill>
          <a:ln w="12700">
            <a:solidFill>
              <a:srgbClr val="02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11480" y="3877056"/>
            <a:ext cx="8321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Finding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11480" y="4206240"/>
            <a:ext cx="8321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gap between "accurate" and "right" is where tacit knowledge lives — and where the coherence anchoring function does its most consequential work. A nominal human anchor is not the organizational form the theory describes.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37160"/>
            <a:ext cx="594360" cy="59436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3716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932688" y="164592"/>
            <a:ext cx="798271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 Epic Fury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932688" y="713232"/>
            <a:ext cx="7982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 domain expertise and the substitution question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28600" y="1051560"/>
            <a:ext cx="8686800" cy="0"/>
          </a:xfrm>
          <a:prstGeom prst="line">
            <a:avLst/>
          </a:prstGeom>
          <a:noFill/>
          <a:ln w="9525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28600" y="1143000"/>
            <a:ext cx="86868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Four-piece Substack series on military strategy — human orchestrator with no prior domain expertise; deep HIT methodological expertise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experiment: can methodological expertise substitute for domain expertise in the coherence anchoring function?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 knowledge injection at a critical juncture: Mark Fuller's 3,500-word review identified structural errors the loop had not caught — the orchestrator lacked the domain knowledge to recognize them as errors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Blind evaluation: ranked first among 15 pieces including 14 authored by domain experts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28600" y="3822192"/>
            <a:ext cx="8686800" cy="1188720"/>
          </a:xfrm>
          <a:prstGeom prst="rect">
            <a:avLst/>
          </a:prstGeom>
          <a:solidFill>
            <a:srgbClr val="EEF4F8"/>
          </a:solidFill>
          <a:ln w="12700">
            <a:solidFill>
              <a:srgbClr val="EEF4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28600" y="3822192"/>
            <a:ext cx="64008" cy="1188720"/>
          </a:xfrm>
          <a:prstGeom prst="rect">
            <a:avLst/>
          </a:prstGeom>
          <a:solidFill>
            <a:srgbClr val="02A896"/>
          </a:solidFill>
          <a:ln w="12700">
            <a:solidFill>
              <a:srgbClr val="02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11480" y="3877056"/>
            <a:ext cx="8321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Finding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11480" y="4206240"/>
            <a:ext cx="8321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Perplexity's verdict: "brilliant in architecture but weaker in restraint." Exactly the asymmetry the theory predicts: methodological expertise produces strong structure; domain expertise generates the judgment about when the argument has gone far enough.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82880" y="137160"/>
            <a:ext cx="594360" cy="59436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82880" y="13716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932688" y="164592"/>
            <a:ext cx="798271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Pure Mathematics Experiment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932688" y="713232"/>
            <a:ext cx="7982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Atrophied domain expertise and the Recognizer Problem at its sharpest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28600" y="1051560"/>
            <a:ext cx="8686800" cy="0"/>
          </a:xfrm>
          <a:prstGeom prst="line">
            <a:avLst/>
          </a:prstGeom>
          <a:noFill/>
          <a:ln w="9525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28600" y="1143000"/>
            <a:ext cx="86868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 mathematics degree dormant for 50+ years: atrophied expertise that partially reactivates under loop pressure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sessions, 5 days → "A Note on Path Congruence in Non-Deterministic Systems"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Multi-agent evaluation: 5 systems administered identical prompts independently — all converged on the same structural weakness (Condition 3) via different reasoning paths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failure left "a scar — the trace of a failure the system could no longer afford to make." Different approaches, same obstacle: the signature of structural necessity, not correlated output.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28600" y="3822192"/>
            <a:ext cx="8686800" cy="1188720"/>
          </a:xfrm>
          <a:prstGeom prst="rect">
            <a:avLst/>
          </a:prstGeom>
          <a:solidFill>
            <a:srgbClr val="EEF4F8"/>
          </a:solidFill>
          <a:ln w="12700">
            <a:solidFill>
              <a:srgbClr val="EEF4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28600" y="3822192"/>
            <a:ext cx="64008" cy="1188720"/>
          </a:xfrm>
          <a:prstGeom prst="rect">
            <a:avLst/>
          </a:prstGeom>
          <a:solidFill>
            <a:srgbClr val="02A896"/>
          </a:solidFill>
          <a:ln w="12700">
            <a:solidFill>
              <a:srgbClr val="02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11480" y="3877056"/>
            <a:ext cx="8321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Finding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11480" y="4206240"/>
            <a:ext cx="8321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loop's function was not generative but reactivational — forcing latent mathematical intuitions back into operational form through iterative pressure. Also surfaces the institutional mismatch: the gap between what the HIT produced and what the evaluation pipeline can assess.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Four Cases Establish Together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28600" y="1024128"/>
            <a:ext cx="8686800" cy="0"/>
          </a:xfrm>
          <a:prstGeom prst="line">
            <a:avLst/>
          </a:prstGeom>
          <a:noFill/>
          <a:ln w="9525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28600" y="1115568"/>
            <a:ext cx="4224528" cy="384048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38328" y="1115568"/>
            <a:ext cx="40050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Loop-level ideation is real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38328" y="1545336"/>
            <a:ext cx="400507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Demonstrated under progressive human withdrawal — the loop produced stable outputs no individual agent directed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690872" y="1115568"/>
            <a:ext cx="4224528" cy="384048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800600" y="1115568"/>
            <a:ext cx="40050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Coherence anchoring is the binding constraint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800600" y="1545336"/>
            <a:ext cx="400507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AI capability but quality of human orchestration determines HIT epistemological performance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28600" y="2926080"/>
            <a:ext cx="4224528" cy="384048"/>
          </a:xfrm>
          <a:prstGeom prst="rect">
            <a:avLst/>
          </a:prstGeom>
          <a:solidFill>
            <a:srgbClr val="21295C"/>
          </a:solidFill>
          <a:ln w="12700">
            <a:solidFill>
              <a:srgbClr val="2129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38328" y="2926080"/>
            <a:ext cx="40050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variants of the Recognizer Problem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38328" y="3355848"/>
            <a:ext cx="400507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Dense active tacit knowledge / thin domain expertise / atrophied reactivating expertise — all make it more precise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690872" y="2926080"/>
            <a:ext cx="4224528" cy="384048"/>
          </a:xfrm>
          <a:prstGeom prst="rect">
            <a:avLst/>
          </a:prstGeom>
          <a:solidFill>
            <a:srgbClr val="02A896"/>
          </a:solidFill>
          <a:ln w="12700">
            <a:solidFill>
              <a:srgbClr val="02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800600" y="2926080"/>
            <a:ext cx="40050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differentiation is architectural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800600" y="3355848"/>
            <a:ext cx="400507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systems failed in structurally different ways at the same juncture — convergence was structural necessity, not correlated output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Implications for Academic Knowledge Production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28600" y="1024128"/>
            <a:ext cx="8686800" cy="0"/>
          </a:xfrm>
          <a:prstGeom prst="line">
            <a:avLst/>
          </a:prstGeom>
          <a:noFill/>
          <a:ln w="9525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1115568"/>
            <a:ext cx="8686800" cy="3520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contribution standard was calibrated to labor cost — a production function that no longer exists</a:t>
            </a:r>
            <a:endParaRPr lang="en-US" sz="15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right standard: epistemic value. A week-long HIT paper that moved the loop from language to leverage is a contribution; a year-long human paper that is sophisticated recombination is not.</a:t>
            </a:r>
            <a:endParaRPr lang="en-US" sz="15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Reviewer prohibition on AI tools creates a structural asymmetry: the evaluation apparatus becomes systematically less capable relative to the production apparatus over time</a:t>
            </a:r>
            <a:endParaRPr lang="en-US" sz="15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right design question: how do we preserve the epistemic functions human reviewers actually perform while adapting to the production conditions now prevailing?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28600" y="4645152"/>
            <a:ext cx="8686800" cy="41148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4645152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journal policies across 13 leading journals manage provenance and confidentiality. None addresses the contribution question, the evaluation question, or the warrant question.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Implications for Institutional Design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28600" y="1024128"/>
            <a:ext cx="8686800" cy="0"/>
          </a:xfrm>
          <a:prstGeom prst="line">
            <a:avLst/>
          </a:prstGeom>
          <a:noFill/>
          <a:ln w="9525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1115568"/>
            <a:ext cx="8686800" cy="3520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Tenure: 30-year commitments calibrated to a production function that no longer exists — as surface productivity indicators lose discriminating power, expert judgment about genuine advance becomes more, not less, important</a:t>
            </a:r>
            <a:endParaRPr lang="en-US" sz="15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HIT's structural advantage is domain-crossing synthesis: exactly where discipline-organized evaluation pipelines are structurally weakest — a mismatch that will intensify</a:t>
            </a:r>
            <a:endParaRPr lang="en-US" sz="15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Teaching: the case for protected time is preserved — what changes is what "time to think" now means when the labor of drafting can be compressed</a:t>
            </a:r>
            <a:endParaRPr lang="en-US" sz="15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Journals, tenure systems, and teaching loads were co-designed around shared assumptions — they cannot be reformed independently without creating new misalignments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28600" y="4645152"/>
            <a:ext cx="8686800" cy="41148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4645152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Letters from senior scholars who can perform the recognition function may prove to be the most durable evaluation mechanism available in a post-AI production environment.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Debate Has Been Asking the Wrong Question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28600" y="1024128"/>
            <a:ext cx="8686800" cy="0"/>
          </a:xfrm>
          <a:prstGeom prst="line">
            <a:avLst/>
          </a:prstGeom>
          <a:noFill/>
          <a:ln w="9525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1115568"/>
            <a:ext cx="5029200" cy="3474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assistance has entered knowledge production at scale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senior editor at a leading management journal may receive 350+ submissions per year — AI-assisted, while reviewers are prohibited from using the same tools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 responses: manage volume, label provenance, restrict authorship credit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none of these address: whether the resulting knowledge claims are genuinely warranted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0" y="1115568"/>
            <a:ext cx="3429000" cy="34747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623560" y="1234440"/>
            <a:ext cx="3154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6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Right Question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623560" y="1691640"/>
            <a:ext cx="315468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 what organizational conditions does human-machine collaboration produce genuinely warranted knowledge — not just fluent, impressive text?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2129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77240" y="274320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D6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Claim, The Tension, The Productive Frontier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777240" y="987552"/>
            <a:ext cx="1874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D6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Claim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834640" y="987552"/>
            <a:ext cx="0" cy="1078992"/>
          </a:xfrm>
          <a:prstGeom prst="line">
            <a:avLst/>
          </a:prstGeom>
          <a:noFill/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999232" y="1078992"/>
            <a:ext cx="591616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HITs create conditions for warranted knowledge production that simpler configurations cannot. Organizational form is necessary but not sufficient — the human has to be doing the work.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77240" y="2194560"/>
            <a:ext cx="1874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D6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Shift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2834640" y="2194560"/>
            <a:ext cx="0" cy="1078992"/>
          </a:xfrm>
          <a:prstGeom prst="line">
            <a:avLst/>
          </a:prstGeom>
          <a:noFill/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999232" y="2286000"/>
            <a:ext cx="591616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unit of knowledge production is the loop. Decomposing individual contributions is not merely difficult — it is the wrong question.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77240" y="3401568"/>
            <a:ext cx="1874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D6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834640" y="3401568"/>
            <a:ext cx="0" cy="1078992"/>
          </a:xfrm>
          <a:prstGeom prst="line">
            <a:avLst/>
          </a:prstGeom>
          <a:noFill/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999232" y="3493008"/>
            <a:ext cx="591616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Recognizer Problem · The tacit knowledge problem · The institutional mismatch · The time dimension (the HIT is a developing system, not a fixed configuration)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77240" y="46634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BA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paper was produced under the conditions it describes. Its production process is the first place to look if the theory is wrong.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Research Camps — One Structural Gap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28600" y="1024128"/>
            <a:ext cx="8686800" cy="0"/>
          </a:xfrm>
          <a:prstGeom prst="line">
            <a:avLst/>
          </a:prstGeom>
          <a:noFill/>
          <a:ln w="9525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01168" y="1115568"/>
            <a:ext cx="2788920" cy="438912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92608" y="1115568"/>
            <a:ext cx="2606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Attribution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292608" y="1627632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(COPE, ICMJE)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92608" y="1965960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Q: "Who gets credit?"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92608" y="2377440"/>
            <a:ext cx="26060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Limit: Normative, not epistemic — silent on whether claims are warranted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145536" y="1115568"/>
            <a:ext cx="2788920" cy="438912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236976" y="1115568"/>
            <a:ext cx="2606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Capability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236976" y="1627632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(AI Scientist, OrgAgent)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236976" y="1965960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Q: "What can AI do?"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236976" y="2377440"/>
            <a:ext cx="26060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Limit: Performance benchmarks, not epistemic status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089904" y="1115568"/>
            <a:ext cx="2788920" cy="438912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181344" y="1115568"/>
            <a:ext cx="2606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&amp; Workflow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181344" y="1627632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(Gonzalez et al., AbductivAI)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181344" y="1965960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Q: "How do teams work?"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81344" y="2377440"/>
            <a:ext cx="26060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Limit: Reliability in context, not warranted knowledge production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01168" y="3547872"/>
            <a:ext cx="8741664" cy="1353312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84048" y="3593592"/>
            <a:ext cx="8375904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Gap: No existing framework theorizes the organizational conditions — differentiated roles, asymmetric memory, human coherence anchor — under which structured human-machine collaboration produces genuinely warranted knowledge claims, as distinct from outputs that are fluent, coherent, and indistinguishable from knowledge by current gatekeeping mechanisms.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STS Tradition — What It Got Right, and Cannot Supply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28600" y="1024128"/>
            <a:ext cx="8686800" cy="0"/>
          </a:xfrm>
          <a:prstGeom prst="line">
            <a:avLst/>
          </a:prstGeom>
          <a:noFill/>
          <a:ln w="9525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92608" y="1115568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2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Got Right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292608" y="1536192"/>
            <a:ext cx="411480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is produced by loops and networks, not individual minds (Hutchins, Latour, Pickering, Knorr Cetina)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organized system, not the isolated agent, is the cognitive unit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 of knowledge production is constitutive of the knowledge produced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617720" y="1115568"/>
            <a:ext cx="0" cy="3108960"/>
          </a:xfrm>
          <a:prstGeom prst="line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828032" y="1115568"/>
            <a:ext cx="4069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Cannot Supply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828032" y="1536192"/>
            <a:ext cx="406908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STS non-human actants were "mute mediators" — sextants, charts, instruments constrained by physical properties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agents are fluent, generative, adversarially capable, and differentially oriented — a different kind of participant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Recognizer Problem — whose prior framework bounds the loop's output — does not arise with a sextant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vs. Sophisticated Text — The Central Distinction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28600" y="1024128"/>
            <a:ext cx="8686800" cy="0"/>
          </a:xfrm>
          <a:prstGeom prst="line">
            <a:avLst/>
          </a:prstGeom>
          <a:noFill/>
          <a:ln w="9525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1115568"/>
            <a:ext cx="8686800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produces outputs that are fluent, coherent, well-cited, and internally consistent — outputs that can pass peer review</a:t>
            </a:r>
            <a:endParaRPr lang="en-US" sz="15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risk is not wrong AI output — it is correct-seeming output that lacks the properties making it genuine knowledge</a:t>
            </a:r>
            <a:endParaRPr lang="en-US" sz="15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Epistemia: linguistic plausibility substituting for epistemic evaluation — the feeling of knowing without the labor of judgment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28600" y="3657600"/>
            <a:ext cx="4206240" cy="1298448"/>
          </a:xfrm>
          <a:prstGeom prst="rect">
            <a:avLst/>
          </a:prstGeom>
          <a:solidFill>
            <a:srgbClr val="EEF4F8"/>
          </a:solidFill>
          <a:ln w="12700">
            <a:solidFill>
              <a:srgbClr val="EEF4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28600" y="3657600"/>
            <a:ext cx="64008" cy="1298448"/>
          </a:xfrm>
          <a:prstGeom prst="rect">
            <a:avLst/>
          </a:prstGeom>
          <a:solidFill>
            <a:srgbClr val="02A896"/>
          </a:solidFill>
          <a:ln w="12700">
            <a:solidFill>
              <a:srgbClr val="02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11480" y="3730752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Warrantable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11480" y="4114800"/>
            <a:ext cx="3840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Meets process-level conditions: traceable justification, process-grounded reliability, reproducible conditions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09160" y="3657600"/>
            <a:ext cx="4206240" cy="1298448"/>
          </a:xfrm>
          <a:prstGeom prst="rect">
            <a:avLst/>
          </a:prstGeom>
          <a:solidFill>
            <a:srgbClr val="EEF4F8"/>
          </a:solidFill>
          <a:ln w="12700">
            <a:solidFill>
              <a:srgbClr val="EEF4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709160" y="3657600"/>
            <a:ext cx="64008" cy="1298448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892040" y="3730752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Warranted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892040" y="4114800"/>
            <a:ext cx="3840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uptake: the scholarly community takes it up, builds on it, and challenges it — warrant conferred, not merely claimed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Knowledge vs. Recombination — A Four-Level Hierarchy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28600" y="1024128"/>
            <a:ext cx="8686800" cy="0"/>
          </a:xfrm>
          <a:prstGeom prst="line">
            <a:avLst/>
          </a:prstGeom>
          <a:noFill/>
          <a:ln w="9525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56032" y="1207008"/>
            <a:ext cx="457200" cy="457200"/>
          </a:xfrm>
          <a:prstGeom prst="ellipse">
            <a:avLst/>
          </a:prstGeom>
          <a:solidFill>
            <a:srgbClr val="8BAFC4"/>
          </a:solidFill>
          <a:ln w="12700">
            <a:solidFill>
              <a:srgbClr val="8BAF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56032" y="120700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41248" y="111556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8BA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Synthesis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2788920" y="1115568"/>
            <a:ext cx="6126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Aggregating and organizing existing knowledge. Most AI defaults here. So does mediocre academic work.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841248" y="1773936"/>
            <a:ext cx="8074152" cy="0"/>
          </a:xfrm>
          <a:prstGeom prst="line">
            <a:avLst/>
          </a:prstGeom>
          <a:noFill/>
          <a:ln w="635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56032" y="2048256"/>
            <a:ext cx="457200" cy="45720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56032" y="20482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41248" y="1956816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Recombination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788920" y="1956816"/>
            <a:ext cx="6126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Familiar elements in genuinely new configurations — not predictable from the inputs alone.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841248" y="2615184"/>
            <a:ext cx="8074152" cy="0"/>
          </a:xfrm>
          <a:prstGeom prst="line">
            <a:avLst/>
          </a:prstGeom>
          <a:noFill/>
          <a:ln w="635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56032" y="2889504"/>
            <a:ext cx="457200" cy="45720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56032" y="28895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41248" y="2798064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Reframing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2788920" y="2798064"/>
            <a:ext cx="6126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facts under a different explanatory structure that makes something previously murky suddenly tractable. Where most genuinely good scholarship lives.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841248" y="3456432"/>
            <a:ext cx="8074152" cy="0"/>
          </a:xfrm>
          <a:prstGeom prst="line">
            <a:avLst/>
          </a:prstGeom>
          <a:noFill/>
          <a:ln w="635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256032" y="3730752"/>
            <a:ext cx="457200" cy="457200"/>
          </a:xfrm>
          <a:prstGeom prst="ellipse">
            <a:avLst/>
          </a:prstGeom>
          <a:solidFill>
            <a:srgbClr val="21295C"/>
          </a:solidFill>
          <a:ln w="12700">
            <a:solidFill>
              <a:srgbClr val="2129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256032" y="373075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841248" y="3639312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Paradigm Shift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2788920" y="3639312"/>
            <a:ext cx="6126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Restructures what questions are even askable. The rarest category. Kuhnian in the full sense.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228600" y="4645152"/>
            <a:ext cx="8686800" cy="41148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65760" y="4645152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HIT's operative question: can the loop produce reframings with generative consequences — outputs that change what the next question is and move from language to leverage?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Hybrid Intelligent Team as Epistemological Form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28600" y="1024128"/>
            <a:ext cx="8686800" cy="0"/>
          </a:xfrm>
          <a:prstGeom prst="line">
            <a:avLst/>
          </a:prstGeom>
          <a:noFill/>
          <a:ln w="9525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1115568"/>
            <a:ext cx="8686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structured multi-agent configuration in which: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28600" y="1536192"/>
            <a:ext cx="868680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28600" y="1536192"/>
            <a:ext cx="64008" cy="713232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02336" y="1664208"/>
            <a:ext cx="457200" cy="45720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02336" y="166420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987552" y="1591056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Differentiated Roles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87552" y="193852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Distinct AI systems in distinct epistemic functions — generative, adversarial, verification, independent reading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28600" y="2340864"/>
            <a:ext cx="8686800" cy="713232"/>
          </a:xfrm>
          <a:prstGeom prst="rect">
            <a:avLst/>
          </a:prstGeom>
          <a:solidFill>
            <a:srgbClr val="E5EDF2"/>
          </a:solidFill>
          <a:ln w="12700">
            <a:solidFill>
              <a:srgbClr val="E5ED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28600" y="2340864"/>
            <a:ext cx="64008" cy="713232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02336" y="2468880"/>
            <a:ext cx="457200" cy="45720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02336" y="24688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987552" y="239572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Asymmetric Memory Architectures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987552" y="2743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 with structurally different memory contribute different epistemic relationships to the material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228600" y="3145536"/>
            <a:ext cx="868680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228600" y="3145536"/>
            <a:ext cx="64008" cy="713232"/>
          </a:xfrm>
          <a:prstGeom prst="rect">
            <a:avLst/>
          </a:prstGeom>
          <a:solidFill>
            <a:srgbClr val="21295C"/>
          </a:solidFill>
          <a:ln w="12700">
            <a:solidFill>
              <a:srgbClr val="2129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02336" y="3273552"/>
            <a:ext cx="457200" cy="457200"/>
          </a:xfrm>
          <a:prstGeom prst="ellipse">
            <a:avLst/>
          </a:prstGeom>
          <a:solidFill>
            <a:srgbClr val="21295C"/>
          </a:solidFill>
          <a:ln w="12700">
            <a:solidFill>
              <a:srgbClr val="2129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02336" y="327355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987552" y="320040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Coherence Anchor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987552" y="3547872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human orchestrator maintains direction, evaluates, and performs the recognition function that AI cannot perform accountably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228600" y="3950208"/>
            <a:ext cx="8686800" cy="713232"/>
          </a:xfrm>
          <a:prstGeom prst="rect">
            <a:avLst/>
          </a:prstGeom>
          <a:solidFill>
            <a:srgbClr val="E5EDF2"/>
          </a:solidFill>
          <a:ln w="12700">
            <a:solidFill>
              <a:srgbClr val="E5ED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228600" y="3950208"/>
            <a:ext cx="64008" cy="713232"/>
          </a:xfrm>
          <a:prstGeom prst="rect">
            <a:avLst/>
          </a:prstGeom>
          <a:solidFill>
            <a:srgbClr val="02A896"/>
          </a:solidFill>
          <a:ln w="12700">
            <a:solidFill>
              <a:srgbClr val="02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02336" y="4078224"/>
            <a:ext cx="457200" cy="457200"/>
          </a:xfrm>
          <a:prstGeom prst="ellipse">
            <a:avLst/>
          </a:prstGeom>
          <a:solidFill>
            <a:srgbClr val="02A896"/>
          </a:solidFill>
          <a:ln w="12700">
            <a:solidFill>
              <a:srgbClr val="02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02336" y="407822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987552" y="4005072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Loop-Level Ideation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987552" y="4352544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produced not by human or machine but by the iterative cycle connecting them — the loop is the unit of analysis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Condition 1: Differentiated Roles as Epistemological Variable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28600" y="1024128"/>
            <a:ext cx="8686800" cy="0"/>
          </a:xfrm>
          <a:prstGeom prst="line">
            <a:avLst/>
          </a:prstGeom>
          <a:noFill/>
          <a:ln w="9525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1115568"/>
            <a:ext cx="5074920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 differentiation changes what kinds of knowledge can be produced — not just efficiency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Principal Collaborating Agent (PCA): coordination, synthesis, sustained analytical development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Adversarial Challenger: structural insulation between generative and critical functions — the critical function is underpowered when the same agent does both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Reader: encounters the argument without accumulated context — the closest approximation to the eventual reader's epistemic position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532120" y="1115568"/>
            <a:ext cx="3383280" cy="3429000"/>
          </a:xfrm>
          <a:prstGeom prst="rect">
            <a:avLst/>
          </a:prstGeom>
          <a:solidFill>
            <a:srgbClr val="EEF4F8"/>
          </a:solidFill>
          <a:ln w="12700">
            <a:solidFill>
              <a:srgbClr val="EEF4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532120" y="1115568"/>
            <a:ext cx="64008" cy="34290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715000" y="1207008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Empirical Basis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715000" y="1627632"/>
            <a:ext cx="306324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AI system consistently and completely avoided organizational strategy questions across multiple prompting attempts — in both English and French — while performing well on analytical tasks in the same exchange. The boundary held even with explicit scaffolding from other systems. Architectural, not contextual.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Condition 2: Memory Asymmetry as Epistemological Variable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28600" y="1024128"/>
            <a:ext cx="8686800" cy="0"/>
          </a:xfrm>
          <a:prstGeom prst="line">
            <a:avLst/>
          </a:prstGeom>
          <a:noFill/>
          <a:ln w="9525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28600" y="1115568"/>
            <a:ext cx="8686800" cy="1115568"/>
          </a:xfrm>
          <a:prstGeom prst="rect">
            <a:avLst/>
          </a:prstGeom>
          <a:solidFill>
            <a:srgbClr val="EEF4F8"/>
          </a:solidFill>
          <a:ln w="12700">
            <a:solidFill>
              <a:srgbClr val="EEF4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28600" y="1115568"/>
            <a:ext cx="64008" cy="1115568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11480" y="1170432"/>
            <a:ext cx="8366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Persistent Memory (Dorothy/ChatGPT)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11480" y="1527048"/>
            <a:ext cx="8366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Value: Long-term narrative coherence — flags contradictions with prior decisions, maintains project history across sessions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11480" y="1865376"/>
            <a:ext cx="8366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Risk: Contamination risk: may apply superseded frameworks to current material (documented in the Anti-ESG book production)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28600" y="2350008"/>
            <a:ext cx="868680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28600" y="2350008"/>
            <a:ext cx="64008" cy="1115568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11480" y="2404872"/>
            <a:ext cx="8366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Session-Limited Memory (Claude)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11480" y="2761488"/>
            <a:ext cx="8366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Value: Structural freshness — cannot be anchored by prior framings, generates genuine alternatives to settled positions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11480" y="3099816"/>
            <a:ext cx="8366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Risk: Blank-slate liability: requires explicit handoff documents to reconstruct epistemic state across sessions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28600" y="3584448"/>
            <a:ext cx="8686800" cy="1115568"/>
          </a:xfrm>
          <a:prstGeom prst="rect">
            <a:avLst/>
          </a:prstGeom>
          <a:solidFill>
            <a:srgbClr val="EEF4F8"/>
          </a:solidFill>
          <a:ln w="12700">
            <a:solidFill>
              <a:srgbClr val="EEF4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228600" y="3584448"/>
            <a:ext cx="64008" cy="1115568"/>
          </a:xfrm>
          <a:prstGeom prst="rect">
            <a:avLst/>
          </a:prstGeom>
          <a:solidFill>
            <a:srgbClr val="21295C"/>
          </a:solidFill>
          <a:ln w="12700">
            <a:solidFill>
              <a:srgbClr val="2129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11480" y="3639312"/>
            <a:ext cx="8366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12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Memory (Orchestrator)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11480" y="3995928"/>
            <a:ext cx="8366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Value: Narratively structured, emotionally weighted, selectively compressed — interpretive compression and judgment of what mattered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11480" y="4334256"/>
            <a:ext cx="8366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Risk: Imperfect and selective — but provides the continuous thread no AI agent shares; irreplaceable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2425</Words>
  <Application>Microsoft Macintosh PowerPoint</Application>
  <PresentationFormat>On-screen Show (16:9)</PresentationFormat>
  <Paragraphs>200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Epistemic Circuit</dc:title>
  <dc:subject>PptxGenJS Presentation</dc:subject>
  <dc:creator>Robert G. Eccles</dc:creator>
  <cp:lastModifiedBy>Robert Eccles</cp:lastModifiedBy>
  <cp:revision>1</cp:revision>
  <dcterms:created xsi:type="dcterms:W3CDTF">2026-05-17T14:49:44Z</dcterms:created>
  <dcterms:modified xsi:type="dcterms:W3CDTF">2026-05-17T14:55:16Z</dcterms:modified>
</cp:coreProperties>
</file>